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86" r:id="rId4"/>
    <p:sldId id="287" r:id="rId5"/>
    <p:sldId id="285" r:id="rId6"/>
    <p:sldId id="259" r:id="rId7"/>
    <p:sldId id="288" r:id="rId8"/>
    <p:sldId id="290" r:id="rId9"/>
    <p:sldId id="289" r:id="rId10"/>
    <p:sldId id="291" r:id="rId11"/>
    <p:sldId id="293" r:id="rId1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E49B3A8-F480-41C4-81A9-DD5CD4F5027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194C8ED-4CED-4ADA-91D2-DDB00F0672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9011-1069-43D3-84FB-154C5B82ADE8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9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66D1-98BC-4FF6-9159-8814DF8B5279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0C78-F550-4FD1-9A62-7562222603D8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677-A30C-47A8-904C-D2C9D37F4699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DFC1-D42A-499F-8A72-B13F58E27050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4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715B-3DC1-4396-8A9E-AD790325A7A0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83CC-07F2-4BA1-9193-C1510952E764}" type="datetime1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6EF3-868B-4D2C-A27E-5A009EB00151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E9C-BAEE-482A-9265-32E7968C5BB4}" type="datetime1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5G main ideas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A747DA-7F39-4470-A659-9D00FC3ECFC2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5G main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5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5CB1-B9C3-4389-8C69-AC0D4FF3182C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8EBA47-8EF8-4641-844A-D9770CAE8F37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5G main 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0D716B-571C-46D2-9396-5026ED230D49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2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NB-IoT Technology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Hakim MABED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NB-IOT main ideas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3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C7E2A-4CDC-4D23-9E67-550C2BED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 channels of NB-IOT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5B235-914B-445D-BBA1-5FB7BBC2B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Two</a:t>
            </a:r>
            <a:r>
              <a:rPr lang="fr-FR" dirty="0"/>
              <a:t> new </a:t>
            </a:r>
            <a:r>
              <a:rPr lang="fr-FR" dirty="0" err="1"/>
              <a:t>uplink</a:t>
            </a:r>
            <a:r>
              <a:rPr lang="fr-FR" dirty="0"/>
              <a:t> channels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NPRACH: UE transmits preambles through the NPRACH to trigger the connection with the </a:t>
            </a:r>
            <a:r>
              <a:rPr lang="en-US" dirty="0" err="1"/>
              <a:t>eNB</a:t>
            </a:r>
            <a:r>
              <a:rPr lang="en-US" dirty="0"/>
              <a:t>. The detection of such preambles is essential in order to identify any UE trying to join the network.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NPUSCH: carries the data sent from the IoT device to the </a:t>
            </a:r>
            <a:r>
              <a:rPr lang="en-US" dirty="0" err="1"/>
              <a:t>eNB</a:t>
            </a:r>
            <a:endParaRPr lang="en-US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59C594-149B-4733-BFFF-ED115BB2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C48CE5-608E-445C-B9F6-EF3E4CB6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7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FF57C-2377-4995-8289-645406B8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Map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radio </a:t>
            </a:r>
            <a:r>
              <a:rPr lang="fr-FR" dirty="0" err="1"/>
              <a:t>quality</a:t>
            </a:r>
            <a:r>
              <a:rPr lang="fr-FR" dirty="0"/>
              <a:t> and communication </a:t>
            </a:r>
            <a:r>
              <a:rPr lang="fr-FR" dirty="0" err="1"/>
              <a:t>quality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D9414E-2625-479A-9AE8-7A037CFA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1F4BA7-B96E-4BEF-A904-F78F6387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11</a:t>
            </a:fld>
            <a:endParaRPr lang="en-US"/>
          </a:p>
        </p:txBody>
      </p:sp>
      <p:sp>
        <p:nvSpPr>
          <p:cNvPr id="6" name="AutoShape 2" descr="4G | ShareTechnote">
            <a:extLst>
              <a:ext uri="{FF2B5EF4-FFF2-40B4-BE49-F238E27FC236}">
                <a16:creationId xmlns:a16="http://schemas.microsoft.com/office/drawing/2014/main" id="{1215705D-3490-4CB2-8730-8DC8F53242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2FB3F7-D581-480C-9BE1-426FCF2A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145" y="1737360"/>
            <a:ext cx="5410844" cy="43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Licensed vs unlicensed radio networks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86892"/>
            <a:ext cx="4565583" cy="4023360"/>
          </a:xfrm>
        </p:spPr>
        <p:txBody>
          <a:bodyPr>
            <a:normAutofit/>
          </a:bodyPr>
          <a:lstStyle/>
          <a:p>
            <a:r>
              <a:rPr lang="en-US" dirty="0"/>
              <a:t>Licensed radio networks</a:t>
            </a:r>
          </a:p>
          <a:p>
            <a:pPr lvl="1"/>
            <a:r>
              <a:rPr lang="en-US" dirty="0"/>
              <a:t>The exploitation of the frequencies dedicated to such technology is subject to authorization</a:t>
            </a:r>
          </a:p>
          <a:p>
            <a:pPr lvl="1"/>
            <a:r>
              <a:rPr lang="en-US" dirty="0"/>
              <a:t>Example : GSM, UMTS, LTE, 5G NR</a:t>
            </a:r>
          </a:p>
          <a:p>
            <a:r>
              <a:rPr lang="en-US" dirty="0"/>
              <a:t>Unlicensed radio networks</a:t>
            </a:r>
          </a:p>
          <a:p>
            <a:pPr lvl="1"/>
            <a:r>
              <a:rPr lang="en-US" dirty="0"/>
              <a:t>The exploitation of the technology and the related frequencies is free</a:t>
            </a:r>
          </a:p>
          <a:p>
            <a:pPr lvl="1"/>
            <a:r>
              <a:rPr lang="en-US" dirty="0"/>
              <a:t>Example : </a:t>
            </a:r>
            <a:r>
              <a:rPr lang="en-US" dirty="0" err="1"/>
              <a:t>LoRA</a:t>
            </a:r>
            <a:r>
              <a:rPr lang="en-US" dirty="0"/>
              <a:t>, Bluetooth, </a:t>
            </a:r>
            <a:r>
              <a:rPr lang="en-US" dirty="0" err="1"/>
              <a:t>SigFox</a:t>
            </a:r>
            <a:r>
              <a:rPr lang="en-US" dirty="0"/>
              <a:t>,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Electromagnetic spectrum">
            <a:extLst>
              <a:ext uri="{FF2B5EF4-FFF2-40B4-BE49-F238E27FC236}">
                <a16:creationId xmlns:a16="http://schemas.microsoft.com/office/drawing/2014/main" id="{C35D807D-C5D4-4879-9DDA-5B539F8E0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53" y="2690359"/>
            <a:ext cx="6615812" cy="34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management in France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3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EA6EDB-878A-445F-885D-8A73CD39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2" y="2200093"/>
            <a:ext cx="6343149" cy="3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Frequencies in France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744ADF-CD38-4418-A85A-8D903E82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32" y="2069747"/>
            <a:ext cx="4057650" cy="4057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837B23-6177-40CB-B9AC-B710B2979B4E}"/>
              </a:ext>
            </a:extLst>
          </p:cNvPr>
          <p:cNvSpPr/>
          <p:nvPr/>
        </p:nvSpPr>
        <p:spPr>
          <a:xfrm>
            <a:off x="6423546" y="2734101"/>
            <a:ext cx="2770496" cy="32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Gaz and </a:t>
            </a:r>
            <a:r>
              <a:rPr lang="fr-FR" dirty="0" err="1"/>
              <a:t>electrecity</a:t>
            </a:r>
            <a:r>
              <a:rPr lang="fr-FR" dirty="0"/>
              <a:t> </a:t>
            </a:r>
            <a:r>
              <a:rPr lang="fr-FR" dirty="0" err="1"/>
              <a:t>counter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NB-IOT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NB-IOT : Narrow Band IoT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Objectif  : support IoT application </a:t>
            </a:r>
            <a:r>
              <a:rPr lang="fr-FR" dirty="0" err="1"/>
              <a:t>using</a:t>
            </a:r>
            <a:r>
              <a:rPr lang="fr-FR" dirty="0"/>
              <a:t> LTE infrastructure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dirty="0" err="1"/>
              <a:t>deployment</a:t>
            </a:r>
            <a:r>
              <a:rPr lang="fr-FR" dirty="0"/>
              <a:t> </a:t>
            </a:r>
            <a:r>
              <a:rPr lang="fr-FR" dirty="0" err="1"/>
              <a:t>cost</a:t>
            </a: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err="1"/>
              <a:t>Adapted</a:t>
            </a:r>
            <a:r>
              <a:rPr lang="fr-FR" dirty="0"/>
              <a:t> to </a:t>
            </a:r>
            <a:r>
              <a:rPr lang="fr-FR" dirty="0" err="1"/>
              <a:t>low</a:t>
            </a:r>
            <a:r>
              <a:rPr lang="fr-FR" dirty="0"/>
              <a:t> data rate </a:t>
            </a:r>
            <a:r>
              <a:rPr lang="fr-FR" dirty="0" err="1"/>
              <a:t>requirements</a:t>
            </a: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err="1"/>
              <a:t>Adapted</a:t>
            </a:r>
            <a:r>
              <a:rPr lang="fr-FR" dirty="0"/>
              <a:t> to </a:t>
            </a:r>
            <a:r>
              <a:rPr lang="fr-FR" dirty="0" err="1"/>
              <a:t>low</a:t>
            </a:r>
            <a:r>
              <a:rPr lang="fr-FR" dirty="0"/>
              <a:t> power </a:t>
            </a:r>
            <a:r>
              <a:rPr lang="fr-FR" dirty="0" err="1"/>
              <a:t>constraints</a:t>
            </a:r>
            <a:r>
              <a:rPr lang="fr-FR" dirty="0"/>
              <a:t> (LPWA -&gt; UE power transmission 14dBm = 0,025watt)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 descr="NB-IoT vs LTE-M : Choisir la meilleure technologie pour vos besoins IoT">
            <a:extLst>
              <a:ext uri="{FF2B5EF4-FFF2-40B4-BE49-F238E27FC236}">
                <a16:creationId xmlns:a16="http://schemas.microsoft.com/office/drawing/2014/main" id="{6D908D11-E9E4-43B0-B0AF-2C472171A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73"/>
          <a:stretch/>
        </p:blipFill>
        <p:spPr bwMode="auto">
          <a:xfrm>
            <a:off x="6277961" y="2046400"/>
            <a:ext cx="5777189" cy="15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B-IoT vs LTE-M : Choisir la meilleure technologie pour vos besoins IoT">
            <a:extLst>
              <a:ext uri="{FF2B5EF4-FFF2-40B4-BE49-F238E27FC236}">
                <a16:creationId xmlns:a16="http://schemas.microsoft.com/office/drawing/2014/main" id="{E89EAEBB-E891-4461-A717-0F9CD22FD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2" b="946"/>
          <a:stretch/>
        </p:blipFill>
        <p:spPr bwMode="auto">
          <a:xfrm>
            <a:off x="6280244" y="3612110"/>
            <a:ext cx="5777189" cy="17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9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NB-IOT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5742059" cy="4023360"/>
          </a:xfrm>
        </p:spPr>
        <p:txBody>
          <a:bodyPr>
            <a:normAutofit/>
          </a:bodyPr>
          <a:lstStyle/>
          <a:p>
            <a:r>
              <a:rPr lang="en-US" dirty="0"/>
              <a:t>Three modes for integrating NB-IOT technology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In-band mode : one or several PRB (12 x 15 kHz) of the LTE are dedicated to NB-IoT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Guard-band mode : NB-IoT communication uses a PRB (12 x 15 kHz) from the unused guard band PRBs of LTE bandwidth.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Stand-alone mode : NB-IOT communication uses a frequency sub-band from the GSM spectrum (200kHz)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97FDD2-81F0-4C5F-80A3-5E69858FB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7" t="25333" r="50638" b="21497"/>
          <a:stretch/>
        </p:blipFill>
        <p:spPr>
          <a:xfrm>
            <a:off x="7305869" y="1737360"/>
            <a:ext cx="4357396" cy="45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9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NB-IOT integration in LTE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13833"/>
            <a:ext cx="10491340" cy="39364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According to the LTE system bandwidth, the number of PRBs dedicated to NB-IOT differs (In-band mode):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UE side operates in a type B half-duplex FDD (HD-FDD) mode : uplink and downlink communications operate in different frequencies, however due to the power reduction constraints, the UE cannot be in reception and transmission mode simultaneously.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Since Release 15, NB-IoT can operate in TDD mode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7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EA1A9E5-A732-473F-9111-15C9A1445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3" t="33605" r="22398" b="51481"/>
          <a:stretch/>
        </p:blipFill>
        <p:spPr>
          <a:xfrm>
            <a:off x="1097280" y="2692353"/>
            <a:ext cx="9959496" cy="14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62DEF-C8A2-4969-8E12-F37961CF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NB-IOT </a:t>
            </a:r>
            <a:r>
              <a:rPr lang="fr-FR" dirty="0" err="1"/>
              <a:t>uplink</a:t>
            </a:r>
            <a:r>
              <a:rPr lang="fr-FR" dirty="0"/>
              <a:t> time-division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D7E34C-FE54-4365-8FCE-06FEAB465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While the time-organization in the </a:t>
            </a:r>
            <a:r>
              <a:rPr lang="en-US" dirty="0" err="1"/>
              <a:t>Downling</a:t>
            </a:r>
            <a:r>
              <a:rPr lang="en-US" dirty="0"/>
              <a:t> remains </a:t>
            </a:r>
          </a:p>
          <a:p>
            <a:r>
              <a:rPr lang="en-US" dirty="0"/>
              <a:t>the same as in LTE,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 the uplink there is two modes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15kHz </a:t>
            </a:r>
            <a:r>
              <a:rPr lang="en-US" dirty="0" err="1"/>
              <a:t>subacrriers</a:t>
            </a:r>
            <a:r>
              <a:rPr lang="en-US" dirty="0"/>
              <a:t> : similar to LTE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3,75Khz subcarriers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one slot = 2 </a:t>
            </a:r>
            <a:r>
              <a:rPr lang="en-US" dirty="0" err="1"/>
              <a:t>ms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one frame = 10 </a:t>
            </a:r>
            <a:r>
              <a:rPr lang="en-US" dirty="0" err="1"/>
              <a:t>ms</a:t>
            </a:r>
            <a:r>
              <a:rPr lang="en-US" dirty="0"/>
              <a:t> = 5 slots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1 PRB = 48 subcarriers (SC-FDMA)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1 subcarrier = 3,75 kHz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2C51F0-F42D-4BBD-AB66-C675D539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E52060-77CD-419D-864C-87C98C35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8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E61DFD-E37A-47EF-9076-094FFB364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26913" r="28903" b="25333"/>
          <a:stretch/>
        </p:blipFill>
        <p:spPr>
          <a:xfrm>
            <a:off x="6522096" y="2242707"/>
            <a:ext cx="5141169" cy="32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9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62DEF-C8A2-4969-8E12-F37961CF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NB-IOT </a:t>
            </a:r>
            <a:r>
              <a:rPr lang="fr-FR" dirty="0" err="1"/>
              <a:t>Uplink</a:t>
            </a:r>
            <a:r>
              <a:rPr lang="fr-FR" dirty="0"/>
              <a:t> transmission options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D7E34C-FE54-4365-8FCE-06FEAB465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There are two transmission mode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single tone (one subcarrier)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multiple tones (one or several subcarriers)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With 3,75kHz subcarriers, only single tone </a:t>
            </a:r>
          </a:p>
          <a:p>
            <a:pPr marL="0" indent="0">
              <a:buNone/>
            </a:pPr>
            <a:r>
              <a:rPr lang="en-US" dirty="0"/>
              <a:t>option is possible (1 subcarrier / 48 in the PRB).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With 15kHz subcarriers, UE can sends data over 1, 3, 6 or 12 subcarriers / 12 in the PRB)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elementary resource (minimal number of consecutive slots) depends on the subcarrier spacing and the subcarriers number,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2C51F0-F42D-4BBD-AB66-C675D539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5G main ideas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E52060-77CD-419D-864C-87C98C35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716B-571C-46D2-9396-5026ED230D49}" type="slidenum">
              <a:rPr lang="en-US" smtClean="0"/>
              <a:t>9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83D990-C518-4AA0-9675-8D8CA2DD3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2" t="53164" r="9335" b="20676"/>
          <a:stretch/>
        </p:blipFill>
        <p:spPr>
          <a:xfrm>
            <a:off x="5984112" y="2006601"/>
            <a:ext cx="5884517" cy="20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713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42759</TotalTime>
  <Words>526</Words>
  <Application>Microsoft Office PowerPoint</Application>
  <PresentationFormat>Grand écran</PresentationFormat>
  <Paragraphs>83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Rétrospective</vt:lpstr>
      <vt:lpstr>NB-IoT Technology</vt:lpstr>
      <vt:lpstr>Licensed vs unlicensed radio networks</vt:lpstr>
      <vt:lpstr>Frequency management in France</vt:lpstr>
      <vt:lpstr>Unlicensed Frequencies in France</vt:lpstr>
      <vt:lpstr>NB-IOT </vt:lpstr>
      <vt:lpstr>What’s new in NB-IOT</vt:lpstr>
      <vt:lpstr>NB-IOT integration in LTE</vt:lpstr>
      <vt:lpstr>NB-IOT uplink time-division</vt:lpstr>
      <vt:lpstr>NB-IOT Uplink transmission options</vt:lpstr>
      <vt:lpstr>New channels of NB-IOT</vt:lpstr>
      <vt:lpstr>Map between radio quality and communication quality</vt:lpstr>
    </vt:vector>
  </TitlesOfParts>
  <Company>UFC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Technology</dc:title>
  <dc:creator>hmabed</dc:creator>
  <cp:lastModifiedBy>hmabed</cp:lastModifiedBy>
  <cp:revision>66</cp:revision>
  <cp:lastPrinted>2020-06-08T11:10:31Z</cp:lastPrinted>
  <dcterms:created xsi:type="dcterms:W3CDTF">2019-05-21T11:25:22Z</dcterms:created>
  <dcterms:modified xsi:type="dcterms:W3CDTF">2026-01-27T08:07:19Z</dcterms:modified>
</cp:coreProperties>
</file>